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6" r:id="rId1"/>
  </p:sldMasterIdLst>
  <p:sldIdLst>
    <p:sldId id="256" r:id="rId2"/>
    <p:sldId id="265" r:id="rId3"/>
    <p:sldId id="266" r:id="rId4"/>
    <p:sldId id="281" r:id="rId5"/>
    <p:sldId id="275" r:id="rId6"/>
    <p:sldId id="276" r:id="rId7"/>
    <p:sldId id="277" r:id="rId8"/>
    <p:sldId id="279" r:id="rId9"/>
    <p:sldId id="268" r:id="rId10"/>
    <p:sldId id="274" r:id="rId11"/>
    <p:sldId id="273" r:id="rId12"/>
    <p:sldId id="267" r:id="rId13"/>
    <p:sldId id="280" r:id="rId14"/>
    <p:sldId id="272" r:id="rId15"/>
    <p:sldId id="282" r:id="rId16"/>
    <p:sldId id="264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9549D6DC-E1CB-4874-BF52-C3407230D20E}" type="datetime1">
              <a:rPr lang="en-US" smtClean="0"/>
              <a:t>12/5/2022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273BAE12-D270-459D-897B-6833652BB167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78959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17C94-3B1E-4991-BED3-41F8B0158A00}" type="datetime1">
              <a:rPr lang="en-US" smtClean="0"/>
              <a:t>12/5/2022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8212959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17C94-3B1E-4991-BED3-41F8B0158A00}" type="datetime1">
              <a:rPr lang="en-US" smtClean="0"/>
              <a:t>12/5/2022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7648553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17C94-3B1E-4991-BED3-41F8B0158A00}" type="datetime1">
              <a:rPr lang="en-US" smtClean="0"/>
              <a:t>12/5/2022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8690603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17C94-3B1E-4991-BED3-41F8B0158A00}" type="datetime1">
              <a:rPr lang="en-US" smtClean="0"/>
              <a:t>12/5/2022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5018466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17C94-3B1E-4991-BED3-41F8B0158A00}" type="datetime1">
              <a:rPr lang="en-US" smtClean="0"/>
              <a:t>12/5/2022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6910164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17C94-3B1E-4991-BED3-41F8B0158A00}" type="datetime1">
              <a:rPr lang="en-US" smtClean="0"/>
              <a:t>12/5/2022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6287572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01D81-C4B9-4A87-89A7-22E29E6C9200}" type="datetime1">
              <a:rPr lang="en-US" smtClean="0"/>
              <a:t>12/5/2022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922059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07718-69F7-427E-95A3-C1246AF46913}" type="datetime1">
              <a:rPr lang="en-US" smtClean="0"/>
              <a:t>12/5/2022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09777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13E51-B7F7-4C24-B8E3-5471755DC0E0}" type="datetime1">
              <a:rPr lang="en-US" smtClean="0"/>
              <a:t>12/5/2022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5073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91A59F-D956-4598-A3C1-AE72A5387751}" type="datetime1">
              <a:rPr lang="en-US" smtClean="0"/>
              <a:t>12/5/2022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16693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0BBD69-7BD3-4731-8064-242619E92CBE}" type="datetime1">
              <a:rPr lang="en-US" smtClean="0"/>
              <a:t>12/5/2022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1176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D77D9-239F-488B-9358-023C46BC7084}" type="datetime1">
              <a:rPr lang="en-US" smtClean="0"/>
              <a:t>12/5/2022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t>‹#›</a:t>
            </a:fld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81319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61C24-7140-4FDE-92F3-654C6E2D3C1C}" type="datetime1">
              <a:rPr lang="en-US" smtClean="0"/>
              <a:t>12/5/2022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0986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D6ACF-ECB9-4B5F-A429-08B8AC75E8EF}" type="datetime1">
              <a:rPr lang="en-US" smtClean="0"/>
              <a:t>12/5/2022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16377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B429B-EE2A-486A-BDB9-0C848B4FAFDD}" type="datetime1">
              <a:rPr lang="en-US" smtClean="0"/>
              <a:t>12/5/2022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02975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5FE4A-CB8D-40AB-BFFC-AAF37EA071CB}" type="datetime1">
              <a:rPr lang="en-US" smtClean="0"/>
              <a:t>12/5/2022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1535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C0517C94-3B1E-4991-BED3-41F8B0158A00}" type="datetime1">
              <a:rPr lang="en-US" smtClean="0"/>
              <a:t>12/5/2022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273BAE12-D270-459D-897B-6833652BB16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60083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7" r:id="rId1"/>
    <p:sldLayoutId id="2147483798" r:id="rId2"/>
    <p:sldLayoutId id="2147483799" r:id="rId3"/>
    <p:sldLayoutId id="2147483800" r:id="rId4"/>
    <p:sldLayoutId id="2147483801" r:id="rId5"/>
    <p:sldLayoutId id="2147483802" r:id="rId6"/>
    <p:sldLayoutId id="2147483803" r:id="rId7"/>
    <p:sldLayoutId id="2147483804" r:id="rId8"/>
    <p:sldLayoutId id="2147483805" r:id="rId9"/>
    <p:sldLayoutId id="2147483806" r:id="rId10"/>
    <p:sldLayoutId id="2147483807" r:id="rId11"/>
    <p:sldLayoutId id="2147483808" r:id="rId12"/>
    <p:sldLayoutId id="2147483809" r:id="rId13"/>
    <p:sldLayoutId id="2147483810" r:id="rId14"/>
    <p:sldLayoutId id="2147483811" r:id="rId15"/>
    <p:sldLayoutId id="2147483812" r:id="rId16"/>
    <p:sldLayoutId id="2147483813" r:id="rId17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hanacademy.org/computing/computers-and-internet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olored pencils inside a pencil holder which is on top of a wood table">
            <a:extLst>
              <a:ext uri="{FF2B5EF4-FFF2-40B4-BE49-F238E27FC236}">
                <a16:creationId xmlns:a16="http://schemas.microsoft.com/office/drawing/2014/main" id="{AE5E9EBB-00B8-1D04-7B65-4C378BCDD77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prstClr val="white"/>
            </a:duotone>
          </a:blip>
          <a:srcRect t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2EE2039B-69BD-482A-841A-9C5206D968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02616" y="1411015"/>
            <a:ext cx="7808159" cy="4103960"/>
          </a:xfrm>
          <a:prstGeom prst="rect">
            <a:avLst/>
          </a:prstGeom>
          <a:blipFill dpi="0" rotWithShape="1">
            <a:blip r:embed="rId4">
              <a:alphaModFix amt="83000"/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tile tx="0" ty="0" sx="90000" sy="100000" flip="none" algn="ctr"/>
          </a:blipFill>
          <a:ln>
            <a:noFill/>
          </a:ln>
          <a:effectLst>
            <a:outerShdw blurRad="114300" dist="127000" dir="5400000" sx="99000" sy="99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/>
          </a:scene3d>
          <a:sp3d contourW="6350">
            <a:bevelT w="12700" h="0" prst="coolSlant"/>
            <a:contourClr>
              <a:schemeClr val="bg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18010C1-DC06-49C2-A879-22A5A94F46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28332" y="1540931"/>
            <a:ext cx="7543802" cy="3835401"/>
          </a:xfrm>
          <a:prstGeom prst="rect">
            <a:avLst/>
          </a:prstGeom>
          <a:noFill/>
          <a:ln w="15875"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929FEA8-B524-492D-9E1B-D7CF0D1C16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123631"/>
            <a:ext cx="12231160" cy="659658"/>
            <a:chOff x="-16934" y="3123631"/>
            <a:chExt cx="12231160" cy="659658"/>
          </a:xfrm>
        </p:grpSpPr>
        <p:sp>
          <p:nvSpPr>
            <p:cNvPr id="21" name="Rounded Rectangle 16">
              <a:extLst>
                <a:ext uri="{FF2B5EF4-FFF2-40B4-BE49-F238E27FC236}">
                  <a16:creationId xmlns:a16="http://schemas.microsoft.com/office/drawing/2014/main" id="{1DAE2262-A71A-4945-B478-4B69E5AD25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430976" y="3123631"/>
              <a:ext cx="45720" cy="658368"/>
            </a:xfrm>
            <a:prstGeom prst="roundRect">
              <a:avLst>
                <a:gd name="adj" fmla="val 50000"/>
              </a:avLst>
            </a:prstGeom>
            <a:solidFill>
              <a:schemeClr val="tx2">
                <a:alpha val="55000"/>
              </a:schemeClr>
            </a:solidFill>
            <a:ln w="9525">
              <a:noFill/>
            </a:ln>
            <a:effectLst>
              <a:innerShdw blurRad="114300">
                <a:prstClr val="black">
                  <a:alpha val="48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3C24B543-E1AE-4733-8F56-EF42C6766E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5536"/>
              <a:ext cx="2478024" cy="612648"/>
            </a:xfrm>
            <a:prstGeom prst="rect">
              <a:avLst/>
            </a:prstGeom>
          </p:spPr>
        </p:pic>
        <p:sp>
          <p:nvSpPr>
            <p:cNvPr id="23" name="Rounded Rectangle 18">
              <a:extLst>
                <a:ext uri="{FF2B5EF4-FFF2-40B4-BE49-F238E27FC236}">
                  <a16:creationId xmlns:a16="http://schemas.microsoft.com/office/drawing/2014/main" id="{16CD6DAB-F615-4B33-AF13-B2FCBBFD1F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17803" y="3124921"/>
              <a:ext cx="45720" cy="658368"/>
            </a:xfrm>
            <a:prstGeom prst="roundRect">
              <a:avLst>
                <a:gd name="adj" fmla="val 50000"/>
              </a:avLst>
            </a:prstGeom>
            <a:solidFill>
              <a:schemeClr val="tx2">
                <a:alpha val="55000"/>
              </a:schemeClr>
            </a:solidFill>
            <a:ln w="9525">
              <a:noFill/>
            </a:ln>
            <a:effectLst>
              <a:innerShdw blurRad="114300">
                <a:prstClr val="black">
                  <a:alpha val="48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11444E18-A41E-4745-94A0-9F7B6E459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5536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3C9FA50-DC1F-2328-4078-FE2C162DB4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>
            <a:normAutofit/>
          </a:bodyPr>
          <a:lstStyle/>
          <a:p>
            <a:r>
              <a:rPr lang="en-US"/>
              <a:t>Router Design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63695F2-AFAC-3427-A88D-20AD137A21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By: Kumar Sai Reddy Guntaka</a:t>
            </a:r>
          </a:p>
          <a:p>
            <a:r>
              <a:rPr lang="en-US" dirty="0"/>
              <a:t>Instructor: Orod Haghighiara </a:t>
            </a:r>
          </a:p>
          <a:p>
            <a:r>
              <a:rPr lang="en-US" dirty="0"/>
              <a:t>Date: 12/05/2022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A2F8AFE-17D5-4D84-BEE2-F0CAE81E6D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13133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6A9BC876-571A-45A6-93A3-FB2839CE66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484B2EA-E61C-489C-A595-1601912470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9E987F02-C120-4654-AD1E-98AF4B643E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4E470B5-B546-4390-9A0D-408D49895E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D061B9CE-C400-4868-9385-01A0BBB98C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40C49D50-A49B-4F80-81C4-05BBCF4B5A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751B984-6DCE-8984-4A89-98C28E3F65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0101" y="982132"/>
            <a:ext cx="6354633" cy="1303867"/>
          </a:xfrm>
        </p:spPr>
        <p:txBody>
          <a:bodyPr>
            <a:normAutofit/>
          </a:bodyPr>
          <a:lstStyle/>
          <a:p>
            <a:r>
              <a:rPr lang="en-US" dirty="0"/>
              <a:t>REGISTER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124B3AE-D38B-4A63-B422-F9792E745B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77057" y="2400639"/>
            <a:ext cx="576072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 descr="A picture containing timeline&#10;&#10;Description automatically generated">
            <a:extLst>
              <a:ext uri="{FF2B5EF4-FFF2-40B4-BE49-F238E27FC236}">
                <a16:creationId xmlns:a16="http://schemas.microsoft.com/office/drawing/2014/main" id="{05B61B04-7245-89B7-44A4-6812053332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505" y="3153832"/>
            <a:ext cx="10650208" cy="2878328"/>
          </a:xfrm>
          <a:prstGeom prst="rect">
            <a:avLst/>
          </a:prstGeom>
          <a:ln w="57150" cmpd="thickThin">
            <a:noFill/>
            <a:miter lim="800000"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10AB2B3-F2B6-016A-3A50-05D0F862D0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76738" y="651676"/>
            <a:ext cx="2530059" cy="246909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6B74DA1-1E43-B274-E794-E200858D3E9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64732" y="651676"/>
            <a:ext cx="2337991" cy="2469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6346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41708EBE-8F1C-4F88-9893-363C6C6929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3008F04-25AC-4851-913F-8E3AE20B17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9EFFDCD6-F7ED-482D-907C-CD48B9B1DD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D5765067-14FA-421E-B823-BC9850AB89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105C27D4-E19A-481A-BB00-A276CC012F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13A9933D-84D7-4A15-B34D-2D7B08120A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F383FE8-6D3C-E3FF-C042-160A30D3B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6858" y="982132"/>
            <a:ext cx="4842190" cy="1774814"/>
          </a:xfrm>
        </p:spPr>
        <p:txBody>
          <a:bodyPr>
            <a:normAutofit/>
          </a:bodyPr>
          <a:lstStyle/>
          <a:p>
            <a:r>
              <a:rPr lang="en-US"/>
              <a:t>SYNCHRONIZER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34C3C3E8-6B5D-49DA-997A-3582B89CDD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46233" y="2838638"/>
            <a:ext cx="466344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D4EC7908-DDEF-66C4-8FDF-39E3CE788B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6566" y="2920331"/>
            <a:ext cx="1823393" cy="2955535"/>
          </a:xfrm>
          <a:prstGeom prst="rect">
            <a:avLst/>
          </a:prstGeom>
          <a:ln w="57150" cmpd="thickThin">
            <a:noFill/>
            <a:miter lim="800000"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70954A0-B88F-8B88-7DC1-E0FA8706EE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66229" y="3129477"/>
            <a:ext cx="3390602" cy="2746387"/>
          </a:xfrm>
          <a:prstGeom prst="rect">
            <a:avLst/>
          </a:prstGeom>
          <a:ln w="57150" cmpd="thickThin">
            <a:noFill/>
            <a:miter lim="800000"/>
          </a:ln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2DE78F08-782A-E919-54DC-A41E2160B3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4033" y="1158023"/>
            <a:ext cx="4528947" cy="469633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300" b="1" dirty="0" err="1">
                <a:latin typeface="Times New Roman" panose="02020603050405020304" pitchFamily="18" charset="0"/>
              </a:rPr>
              <a:t>D</a:t>
            </a:r>
            <a:r>
              <a:rPr lang="en-US" sz="1300" b="1" i="0" u="none" strike="noStrike" baseline="0" dirty="0" err="1">
                <a:latin typeface="Times New Roman" panose="02020603050405020304" pitchFamily="18" charset="0"/>
              </a:rPr>
              <a:t>etect_add</a:t>
            </a:r>
            <a:r>
              <a:rPr lang="en-US" sz="1300" b="1" i="0" u="none" strike="noStrike" baseline="0" dirty="0">
                <a:latin typeface="Times New Roman" panose="02020603050405020304" pitchFamily="18" charset="0"/>
              </a:rPr>
              <a:t> </a:t>
            </a:r>
            <a:r>
              <a:rPr lang="en-US" sz="1300" b="0" i="0" u="none" strike="noStrike" baseline="0" dirty="0">
                <a:latin typeface="Times New Roman" panose="02020603050405020304" pitchFamily="18" charset="0"/>
              </a:rPr>
              <a:t>and </a:t>
            </a:r>
            <a:r>
              <a:rPr lang="en-US" sz="1300" b="1" i="0" u="none" strike="noStrike" baseline="0" dirty="0" err="1">
                <a:latin typeface="Times New Roman" panose="02020603050405020304" pitchFamily="18" charset="0"/>
              </a:rPr>
              <a:t>data_in</a:t>
            </a:r>
            <a:r>
              <a:rPr lang="en-US" sz="1300" b="1" i="0" u="none" strike="noStrike" baseline="0" dirty="0">
                <a:latin typeface="Times New Roman" panose="02020603050405020304" pitchFamily="18" charset="0"/>
              </a:rPr>
              <a:t> </a:t>
            </a:r>
            <a:r>
              <a:rPr lang="en-US" sz="1300" b="0" i="0" u="none" strike="noStrike" baseline="0" dirty="0">
                <a:latin typeface="Times New Roman" panose="02020603050405020304" pitchFamily="18" charset="0"/>
              </a:rPr>
              <a:t>signals are used to select a FIFO till a packet routing is over for the selected FIFO. </a:t>
            </a:r>
          </a:p>
          <a:p>
            <a:pPr>
              <a:lnSpc>
                <a:spcPct val="90000"/>
              </a:lnSpc>
            </a:pPr>
            <a:r>
              <a:rPr lang="en-US" sz="1300" b="0" i="0" u="none" strike="noStrike" baseline="0" dirty="0">
                <a:latin typeface="Times New Roman" panose="02020603050405020304" pitchFamily="18" charset="0"/>
              </a:rPr>
              <a:t>Signal </a:t>
            </a:r>
            <a:r>
              <a:rPr lang="en-US" sz="1300" b="1" i="0" u="none" strike="noStrike" baseline="0" dirty="0" err="1">
                <a:latin typeface="Times New Roman" panose="02020603050405020304" pitchFamily="18" charset="0"/>
              </a:rPr>
              <a:t>fifo_full</a:t>
            </a:r>
            <a:r>
              <a:rPr lang="en-US" sz="1300" b="1" i="0" u="none" strike="noStrike" baseline="0" dirty="0">
                <a:latin typeface="Times New Roman" panose="02020603050405020304" pitchFamily="18" charset="0"/>
              </a:rPr>
              <a:t> </a:t>
            </a:r>
            <a:r>
              <a:rPr lang="en-US" sz="1300" b="0" i="0" u="none" strike="noStrike" baseline="0" dirty="0">
                <a:latin typeface="Times New Roman" panose="02020603050405020304" pitchFamily="18" charset="0"/>
              </a:rPr>
              <a:t>signal is asserted based on </a:t>
            </a:r>
            <a:r>
              <a:rPr lang="en-US" sz="1300" b="0" i="0" u="none" strike="noStrike" baseline="0" dirty="0" err="1">
                <a:latin typeface="Times New Roman" panose="02020603050405020304" pitchFamily="18" charset="0"/>
              </a:rPr>
              <a:t>full_status</a:t>
            </a:r>
            <a:r>
              <a:rPr lang="en-US" sz="1300" b="0" i="0" u="none" strike="noStrike" baseline="0" dirty="0">
                <a:latin typeface="Times New Roman" panose="02020603050405020304" pitchFamily="18" charset="0"/>
              </a:rPr>
              <a:t> of </a:t>
            </a:r>
            <a:r>
              <a:rPr lang="en-US" sz="1300" b="1" i="0" u="none" strike="noStrike" baseline="0" dirty="0">
                <a:latin typeface="Times New Roman" panose="02020603050405020304" pitchFamily="18" charset="0"/>
              </a:rPr>
              <a:t>fifo_0 </a:t>
            </a:r>
            <a:r>
              <a:rPr lang="en-US" sz="1300" b="0" i="0" u="none" strike="noStrike" baseline="0" dirty="0">
                <a:latin typeface="Times New Roman" panose="02020603050405020304" pitchFamily="18" charset="0"/>
              </a:rPr>
              <a:t>or </a:t>
            </a:r>
            <a:r>
              <a:rPr lang="en-US" sz="1300" b="1" i="0" u="none" strike="noStrike" baseline="0" dirty="0">
                <a:latin typeface="Times New Roman" panose="02020603050405020304" pitchFamily="18" charset="0"/>
              </a:rPr>
              <a:t>FIFO_1 </a:t>
            </a:r>
            <a:r>
              <a:rPr lang="en-US" sz="1300" b="0" i="0" u="none" strike="noStrike" baseline="0" dirty="0">
                <a:latin typeface="Times New Roman" panose="02020603050405020304" pitchFamily="18" charset="0"/>
              </a:rPr>
              <a:t>or </a:t>
            </a:r>
            <a:r>
              <a:rPr lang="en-US" sz="1300" b="1" i="0" u="none" strike="noStrike" baseline="0" dirty="0">
                <a:latin typeface="Times New Roman" panose="02020603050405020304" pitchFamily="18" charset="0"/>
              </a:rPr>
              <a:t>FIFO_2</a:t>
            </a:r>
            <a:r>
              <a:rPr lang="en-US" sz="1300" b="0" i="0" u="none" strike="noStrike" baseline="0" dirty="0">
                <a:latin typeface="Times New Roman" panose="02020603050405020304" pitchFamily="18" charset="0"/>
              </a:rPr>
              <a:t>. 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300" b="0" i="0" u="none" strike="noStrike" baseline="0" dirty="0">
                <a:latin typeface="Times New Roman" panose="02020603050405020304" pitchFamily="18" charset="0"/>
              </a:rPr>
              <a:t>	If </a:t>
            </a:r>
            <a:r>
              <a:rPr lang="en-US" sz="1300" b="1" i="0" u="none" strike="noStrike" baseline="0" dirty="0" err="1">
                <a:latin typeface="Times New Roman" panose="02020603050405020304" pitchFamily="18" charset="0"/>
              </a:rPr>
              <a:t>data_in</a:t>
            </a:r>
            <a:r>
              <a:rPr lang="en-US" sz="1300" b="1" i="0" u="none" strike="noStrike" baseline="0" dirty="0">
                <a:latin typeface="Times New Roman" panose="02020603050405020304" pitchFamily="18" charset="0"/>
              </a:rPr>
              <a:t> </a:t>
            </a:r>
            <a:r>
              <a:rPr lang="en-US" sz="1300" b="0" i="0" u="none" strike="noStrike" baseline="0" dirty="0">
                <a:latin typeface="Times New Roman" panose="02020603050405020304" pitchFamily="18" charset="0"/>
              </a:rPr>
              <a:t>=2‟b00 then </a:t>
            </a:r>
            <a:r>
              <a:rPr lang="en-US" sz="1300" b="1" i="0" u="none" strike="noStrike" baseline="0" dirty="0" err="1">
                <a:latin typeface="Times New Roman" panose="02020603050405020304" pitchFamily="18" charset="0"/>
              </a:rPr>
              <a:t>fifo_full</a:t>
            </a:r>
            <a:r>
              <a:rPr lang="en-US" sz="1300" b="0" i="0" u="none" strike="noStrike" baseline="0" dirty="0">
                <a:latin typeface="Times New Roman" panose="02020603050405020304" pitchFamily="18" charset="0"/>
              </a:rPr>
              <a:t>=</a:t>
            </a:r>
            <a:r>
              <a:rPr lang="en-US" sz="1300" b="1" i="0" u="none" strike="noStrike" baseline="0" dirty="0">
                <a:latin typeface="Times New Roman" panose="02020603050405020304" pitchFamily="18" charset="0"/>
              </a:rPr>
              <a:t>full_0 </a:t>
            </a:r>
            <a:endParaRPr lang="en-US" sz="1300" b="0" i="0" u="none" strike="noStrike" baseline="0" dirty="0">
              <a:latin typeface="Times New Roman" panose="02020603050405020304" pitchFamily="18" charset="0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US" sz="1300" b="0" i="0" u="none" strike="noStrike" baseline="0" dirty="0">
                <a:latin typeface="Times New Roman" panose="02020603050405020304" pitchFamily="18" charset="0"/>
              </a:rPr>
              <a:t>	If </a:t>
            </a:r>
            <a:r>
              <a:rPr lang="en-US" sz="1300" b="1" i="0" u="none" strike="noStrike" baseline="0" dirty="0" err="1">
                <a:latin typeface="Times New Roman" panose="02020603050405020304" pitchFamily="18" charset="0"/>
              </a:rPr>
              <a:t>data_in</a:t>
            </a:r>
            <a:r>
              <a:rPr lang="en-US" sz="1300" b="0" i="0" u="none" strike="noStrike" baseline="0" dirty="0">
                <a:latin typeface="Times New Roman" panose="02020603050405020304" pitchFamily="18" charset="0"/>
              </a:rPr>
              <a:t>=2‟b01 then </a:t>
            </a:r>
            <a:r>
              <a:rPr lang="en-US" sz="1300" b="1" i="0" u="none" strike="noStrike" baseline="0" dirty="0" err="1">
                <a:latin typeface="Times New Roman" panose="02020603050405020304" pitchFamily="18" charset="0"/>
              </a:rPr>
              <a:t>fifo_full</a:t>
            </a:r>
            <a:r>
              <a:rPr lang="en-US" sz="1300" b="0" i="0" u="none" strike="noStrike" baseline="0" dirty="0">
                <a:latin typeface="Times New Roman" panose="02020603050405020304" pitchFamily="18" charset="0"/>
              </a:rPr>
              <a:t>=</a:t>
            </a:r>
            <a:r>
              <a:rPr lang="en-US" sz="1300" b="1" i="0" u="none" strike="noStrike" baseline="0" dirty="0">
                <a:latin typeface="Times New Roman" panose="02020603050405020304" pitchFamily="18" charset="0"/>
              </a:rPr>
              <a:t>full_1 </a:t>
            </a:r>
            <a:endParaRPr lang="en-US" sz="1300" b="0" i="0" u="none" strike="noStrike" baseline="0" dirty="0">
              <a:latin typeface="Times New Roman" panose="02020603050405020304" pitchFamily="18" charset="0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US" sz="1300" b="0" i="0" u="none" strike="noStrike" baseline="0" dirty="0">
                <a:latin typeface="Times New Roman" panose="02020603050405020304" pitchFamily="18" charset="0"/>
              </a:rPr>
              <a:t>	If </a:t>
            </a:r>
            <a:r>
              <a:rPr lang="en-US" sz="1300" b="1" i="0" u="none" strike="noStrike" baseline="0" dirty="0" err="1">
                <a:latin typeface="Times New Roman" panose="02020603050405020304" pitchFamily="18" charset="0"/>
              </a:rPr>
              <a:t>data_in</a:t>
            </a:r>
            <a:r>
              <a:rPr lang="en-US" sz="1300" b="0" i="0" u="none" strike="noStrike" baseline="0" dirty="0">
                <a:latin typeface="Times New Roman" panose="02020603050405020304" pitchFamily="18" charset="0"/>
              </a:rPr>
              <a:t>=2‟b10 then </a:t>
            </a:r>
            <a:r>
              <a:rPr lang="en-US" sz="1300" b="1" i="0" u="none" strike="noStrike" baseline="0" dirty="0" err="1">
                <a:latin typeface="Times New Roman" panose="02020603050405020304" pitchFamily="18" charset="0"/>
              </a:rPr>
              <a:t>fifo_full</a:t>
            </a:r>
            <a:r>
              <a:rPr lang="en-US" sz="1300" b="0" i="0" u="none" strike="noStrike" baseline="0" dirty="0">
                <a:latin typeface="Times New Roman" panose="02020603050405020304" pitchFamily="18" charset="0"/>
              </a:rPr>
              <a:t>=</a:t>
            </a:r>
            <a:r>
              <a:rPr lang="en-US" sz="1300" b="1" i="0" u="none" strike="noStrike" baseline="0" dirty="0">
                <a:latin typeface="Times New Roman" panose="02020603050405020304" pitchFamily="18" charset="0"/>
              </a:rPr>
              <a:t>full_2 </a:t>
            </a:r>
            <a:r>
              <a:rPr lang="en-US" sz="1300" b="0" i="0" u="none" strike="noStrike" baseline="0" dirty="0">
                <a:latin typeface="Times New Roman" panose="02020603050405020304" pitchFamily="18" charset="0"/>
              </a:rPr>
              <a:t>else </a:t>
            </a:r>
            <a:r>
              <a:rPr lang="en-US" sz="1300" b="1" i="0" u="none" strike="noStrike" baseline="0" dirty="0" err="1">
                <a:latin typeface="Times New Roman" panose="02020603050405020304" pitchFamily="18" charset="0"/>
              </a:rPr>
              <a:t>fifo_full</a:t>
            </a:r>
            <a:r>
              <a:rPr lang="en-US" sz="1300" b="0" i="0" u="none" strike="noStrike" baseline="0" dirty="0">
                <a:latin typeface="Times New Roman" panose="02020603050405020304" pitchFamily="18" charset="0"/>
              </a:rPr>
              <a:t>=0 </a:t>
            </a:r>
          </a:p>
          <a:p>
            <a:pPr>
              <a:lnSpc>
                <a:spcPct val="90000"/>
              </a:lnSpc>
            </a:pPr>
            <a:r>
              <a:rPr lang="en-US" sz="1300" b="0" i="0" u="none" strike="noStrike" baseline="0" dirty="0">
                <a:latin typeface="Times New Roman" panose="02020603050405020304" pitchFamily="18" charset="0"/>
              </a:rPr>
              <a:t>The signal </a:t>
            </a:r>
            <a:r>
              <a:rPr lang="en-US" sz="1300" b="1" i="0" u="none" strike="noStrike" baseline="0" dirty="0" err="1">
                <a:latin typeface="Times New Roman" panose="02020603050405020304" pitchFamily="18" charset="0"/>
              </a:rPr>
              <a:t>vld_out_x</a:t>
            </a:r>
            <a:r>
              <a:rPr lang="en-US" sz="1300" b="1" i="0" u="none" strike="noStrike" baseline="0" dirty="0">
                <a:latin typeface="Times New Roman" panose="02020603050405020304" pitchFamily="18" charset="0"/>
              </a:rPr>
              <a:t> </a:t>
            </a:r>
            <a:r>
              <a:rPr lang="en-US" sz="1300" b="0" i="0" u="none" strike="noStrike" baseline="0" dirty="0">
                <a:latin typeface="Times New Roman" panose="02020603050405020304" pitchFamily="18" charset="0"/>
              </a:rPr>
              <a:t>signal is generated based on empty status of the FIFO as shown below : 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300" b="1" i="0" u="none" strike="noStrike" baseline="0" dirty="0">
                <a:latin typeface="Times New Roman" panose="02020603050405020304" pitchFamily="18" charset="0"/>
              </a:rPr>
              <a:t>	vld_out_0</a:t>
            </a:r>
            <a:r>
              <a:rPr lang="en-US" sz="1300" b="0" i="0" u="none" strike="noStrike" baseline="0" dirty="0">
                <a:latin typeface="Times New Roman" panose="02020603050405020304" pitchFamily="18" charset="0"/>
              </a:rPr>
              <a:t>=~</a:t>
            </a:r>
            <a:r>
              <a:rPr lang="en-US" sz="1300" b="1" i="0" u="none" strike="noStrike" baseline="0" dirty="0">
                <a:latin typeface="Times New Roman" panose="02020603050405020304" pitchFamily="18" charset="0"/>
              </a:rPr>
              <a:t>empty_0 </a:t>
            </a:r>
            <a:endParaRPr lang="en-US" sz="1300" b="0" i="0" u="none" strike="noStrike" baseline="0" dirty="0">
              <a:latin typeface="Times New Roman" panose="02020603050405020304" pitchFamily="18" charset="0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US" sz="1300" b="1" i="0" u="none" strike="noStrike" baseline="0" dirty="0">
                <a:latin typeface="Times New Roman" panose="02020603050405020304" pitchFamily="18" charset="0"/>
              </a:rPr>
              <a:t>	vld_out_1</a:t>
            </a:r>
            <a:r>
              <a:rPr lang="en-US" sz="1300" b="0" i="0" u="none" strike="noStrike" baseline="0" dirty="0">
                <a:latin typeface="Times New Roman" panose="02020603050405020304" pitchFamily="18" charset="0"/>
              </a:rPr>
              <a:t>=~</a:t>
            </a:r>
            <a:r>
              <a:rPr lang="en-US" sz="1300" b="1" i="0" u="none" strike="noStrike" baseline="0" dirty="0">
                <a:latin typeface="Times New Roman" panose="02020603050405020304" pitchFamily="18" charset="0"/>
              </a:rPr>
              <a:t>empty_1 </a:t>
            </a:r>
            <a:endParaRPr lang="en-US" sz="1300" b="0" i="0" u="none" strike="noStrike" baseline="0" dirty="0">
              <a:latin typeface="Times New Roman" panose="02020603050405020304" pitchFamily="18" charset="0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US" sz="1300" b="1" i="0" u="none" strike="noStrike" baseline="0" dirty="0">
                <a:latin typeface="Times New Roman" panose="02020603050405020304" pitchFamily="18" charset="0"/>
              </a:rPr>
              <a:t>	vld_out_2</a:t>
            </a:r>
            <a:r>
              <a:rPr lang="en-US" sz="1300" b="0" i="0" u="none" strike="noStrike" baseline="0" dirty="0">
                <a:latin typeface="Times New Roman" panose="02020603050405020304" pitchFamily="18" charset="0"/>
              </a:rPr>
              <a:t>=~</a:t>
            </a:r>
            <a:r>
              <a:rPr lang="en-US" sz="1300" b="1" i="0" u="none" strike="noStrike" baseline="0" dirty="0">
                <a:latin typeface="Times New Roman" panose="02020603050405020304" pitchFamily="18" charset="0"/>
              </a:rPr>
              <a:t>empty_2 </a:t>
            </a:r>
            <a:endParaRPr lang="en-US" sz="1300" b="0" i="0" u="none" strike="noStrike" baseline="0" dirty="0">
              <a:latin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r>
              <a:rPr lang="en-US" sz="1300" b="0" i="0" u="none" strike="noStrike" baseline="0" dirty="0">
                <a:latin typeface="Times New Roman" panose="02020603050405020304" pitchFamily="18" charset="0"/>
              </a:rPr>
              <a:t>The </a:t>
            </a:r>
            <a:r>
              <a:rPr lang="en-US" sz="1300" b="1" i="0" u="none" strike="noStrike" baseline="0" dirty="0" err="1">
                <a:latin typeface="Times New Roman" panose="02020603050405020304" pitchFamily="18" charset="0"/>
              </a:rPr>
              <a:t>write_enb_reg</a:t>
            </a:r>
            <a:r>
              <a:rPr lang="en-US" sz="1300" b="1" i="0" u="none" strike="noStrike" baseline="0" dirty="0">
                <a:latin typeface="Times New Roman" panose="02020603050405020304" pitchFamily="18" charset="0"/>
              </a:rPr>
              <a:t> </a:t>
            </a:r>
            <a:r>
              <a:rPr lang="en-US" sz="1300" b="0" i="0" u="none" strike="noStrike" baseline="0" dirty="0">
                <a:latin typeface="Times New Roman" panose="02020603050405020304" pitchFamily="18" charset="0"/>
              </a:rPr>
              <a:t>signal is used to generate </a:t>
            </a:r>
            <a:r>
              <a:rPr lang="en-US" sz="1300" b="1" i="0" u="none" strike="noStrike" baseline="0" dirty="0" err="1">
                <a:latin typeface="Times New Roman" panose="02020603050405020304" pitchFamily="18" charset="0"/>
              </a:rPr>
              <a:t>write_enb</a:t>
            </a:r>
            <a:r>
              <a:rPr lang="en-US" sz="1300" b="1" i="0" u="none" strike="noStrike" baseline="0" dirty="0">
                <a:latin typeface="Times New Roman" panose="02020603050405020304" pitchFamily="18" charset="0"/>
              </a:rPr>
              <a:t> </a:t>
            </a:r>
            <a:r>
              <a:rPr lang="en-US" sz="1300" b="0" i="0" u="none" strike="noStrike" baseline="0" dirty="0">
                <a:latin typeface="Times New Roman" panose="02020603050405020304" pitchFamily="18" charset="0"/>
              </a:rPr>
              <a:t>signal for the write operation of the selected FIFO.  </a:t>
            </a:r>
          </a:p>
          <a:p>
            <a:pPr>
              <a:lnSpc>
                <a:spcPct val="90000"/>
              </a:lnSpc>
            </a:pPr>
            <a:endParaRPr lang="en-US" sz="1300" dirty="0"/>
          </a:p>
        </p:txBody>
      </p:sp>
    </p:spTree>
    <p:extLst>
      <p:ext uri="{BB962C8B-B14F-4D97-AF65-F5344CB8AC3E}">
        <p14:creationId xmlns:p14="http://schemas.microsoft.com/office/powerpoint/2010/main" val="20564277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0">
            <a:extLst>
              <a:ext uri="{FF2B5EF4-FFF2-40B4-BE49-F238E27FC236}">
                <a16:creationId xmlns:a16="http://schemas.microsoft.com/office/drawing/2014/main" id="{5EB8E3BF-F464-4900-8994-851061A9AD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6" descr="3D square and rectangle">
            <a:extLst>
              <a:ext uri="{FF2B5EF4-FFF2-40B4-BE49-F238E27FC236}">
                <a16:creationId xmlns:a16="http://schemas.microsoft.com/office/drawing/2014/main" id="{6CD1CB30-3CBD-7F23-D8F6-49DAA535347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10148" b="8331"/>
          <a:stretch/>
        </p:blipFill>
        <p:spPr>
          <a:xfrm>
            <a:off x="20" y="-330730"/>
            <a:ext cx="12191980" cy="685799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91FA2B91-C695-19C4-77A8-667C965A77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778538" y="208390"/>
            <a:ext cx="9601196" cy="130386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FIFO Block: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E0602D6-3A81-42F8-AE67-1BAAFC967C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2421466"/>
            <a:ext cx="9144000" cy="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5447A7D-E36A-7F8D-43C5-B48322DE9A09}"/>
              </a:ext>
            </a:extLst>
          </p:cNvPr>
          <p:cNvSpPr txBox="1"/>
          <p:nvPr/>
        </p:nvSpPr>
        <p:spPr>
          <a:xfrm>
            <a:off x="1524000" y="1219739"/>
            <a:ext cx="6169842" cy="12464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500" b="0" i="0" u="none" strike="noStrike" baseline="0" dirty="0">
                <a:latin typeface="Times New Roman" panose="02020603050405020304" pitchFamily="18" charset="0"/>
              </a:rPr>
              <a:t>The FIFO works on the system clock and is reset</a:t>
            </a:r>
          </a:p>
          <a:p>
            <a:pPr algn="just"/>
            <a:r>
              <a:rPr lang="en-US" sz="1500" b="0" i="0" u="none" strike="noStrike" baseline="0" dirty="0">
                <a:latin typeface="Times New Roman" panose="02020603050405020304" pitchFamily="18" charset="0"/>
              </a:rPr>
              <a:t>with a synchronizer active low </a:t>
            </a:r>
            <a:r>
              <a:rPr lang="en-US" sz="1500" b="0" i="0" u="none" strike="noStrike" baseline="0" dirty="0" err="1">
                <a:latin typeface="Times New Roman" panose="02020603050405020304" pitchFamily="18" charset="0"/>
              </a:rPr>
              <a:t>reset.The</a:t>
            </a:r>
            <a:r>
              <a:rPr lang="en-US" sz="1500" b="0" i="0" u="none" strike="noStrike" baseline="0" dirty="0">
                <a:latin typeface="Times New Roman" panose="02020603050405020304" pitchFamily="18" charset="0"/>
              </a:rPr>
              <a:t> FIFO is also internally reset by an internal reset signal </a:t>
            </a:r>
            <a:r>
              <a:rPr lang="en-US" sz="1500" b="1" i="0" u="none" strike="noStrike" baseline="0" dirty="0" err="1">
                <a:latin typeface="Times New Roman" panose="02020603050405020304" pitchFamily="18" charset="0"/>
              </a:rPr>
              <a:t>soft_reset</a:t>
            </a:r>
            <a:r>
              <a:rPr lang="en-US" sz="1500" b="1" i="0" u="none" strike="noStrike" baseline="0" dirty="0">
                <a:latin typeface="Times New Roman" panose="02020603050405020304" pitchFamily="18" charset="0"/>
              </a:rPr>
              <a:t>. </a:t>
            </a:r>
            <a:r>
              <a:rPr lang="en-US" sz="1500" b="1" i="0" u="none" strike="noStrike" baseline="0" dirty="0" err="1">
                <a:latin typeface="Times New Roman" panose="02020603050405020304" pitchFamily="18" charset="0"/>
              </a:rPr>
              <a:t>Soft_reset</a:t>
            </a:r>
            <a:r>
              <a:rPr lang="en-US" sz="1500" b="1" i="0" u="none" strike="noStrike" baseline="0" dirty="0">
                <a:latin typeface="Times New Roman" panose="02020603050405020304" pitchFamily="18" charset="0"/>
              </a:rPr>
              <a:t> </a:t>
            </a:r>
            <a:r>
              <a:rPr lang="en-US" sz="1500" b="0" i="0" u="none" strike="noStrike" baseline="0" dirty="0">
                <a:latin typeface="Times New Roman" panose="02020603050405020304" pitchFamily="18" charset="0"/>
              </a:rPr>
              <a:t>is an active high signal which is generated by the SYNCHRONIZER block during time out state of the ROUTER. If </a:t>
            </a:r>
            <a:r>
              <a:rPr lang="en-US" sz="1500" b="1" i="0" u="none" strike="noStrike" baseline="0" dirty="0" err="1">
                <a:latin typeface="Times New Roman" panose="02020603050405020304" pitchFamily="18" charset="0"/>
              </a:rPr>
              <a:t>resetn</a:t>
            </a:r>
            <a:r>
              <a:rPr lang="en-US" sz="1500" b="1" i="0" u="none" strike="noStrike" baseline="0" dirty="0">
                <a:latin typeface="Times New Roman" panose="02020603050405020304" pitchFamily="18" charset="0"/>
              </a:rPr>
              <a:t> </a:t>
            </a:r>
            <a:r>
              <a:rPr lang="en-US" sz="1500" b="0" i="0" u="none" strike="noStrike" baseline="0" dirty="0">
                <a:latin typeface="Times New Roman" panose="02020603050405020304" pitchFamily="18" charset="0"/>
              </a:rPr>
              <a:t>is low then full=0, empty=1 and </a:t>
            </a:r>
            <a:r>
              <a:rPr lang="en-US" sz="1500" b="0" i="0" u="none" strike="noStrike" baseline="0" dirty="0" err="1">
                <a:latin typeface="Times New Roman" panose="02020603050405020304" pitchFamily="18" charset="0"/>
              </a:rPr>
              <a:t>data_out</a:t>
            </a:r>
            <a:r>
              <a:rPr lang="en-US" sz="1500" b="0" i="0" u="none" strike="noStrike" baseline="0" dirty="0">
                <a:latin typeface="Times New Roman" panose="02020603050405020304" pitchFamily="18" charset="0"/>
              </a:rPr>
              <a:t>=0. </a:t>
            </a:r>
            <a:endParaRPr lang="en-US" sz="15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9777E0C-C9F6-DC56-D0B3-8DE427B9713D}"/>
              </a:ext>
            </a:extLst>
          </p:cNvPr>
          <p:cNvSpPr txBox="1"/>
          <p:nvPr/>
        </p:nvSpPr>
        <p:spPr>
          <a:xfrm>
            <a:off x="1524000" y="2109175"/>
            <a:ext cx="6169842" cy="12157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endParaRPr lang="en-US" sz="2800" b="0" i="0" u="none" strike="noStrike" baseline="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algn="just"/>
            <a:r>
              <a:rPr lang="en-US" sz="1500" b="0" i="0" u="none" strike="noStrike" baseline="0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Write_Operation</a:t>
            </a:r>
            <a:r>
              <a:rPr lang="en-US" sz="1500" b="0" i="0" u="none" strike="noStrike" baseline="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5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Signal </a:t>
            </a:r>
            <a:r>
              <a:rPr lang="en-US" sz="1500" b="1" i="0" u="none" strike="noStrike" baseline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data_in</a:t>
            </a:r>
            <a:r>
              <a:rPr lang="en-US" sz="1500" b="1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sampled at the rising edge of the edge of the clock when </a:t>
            </a:r>
            <a:r>
              <a:rPr lang="en-US" sz="1500" b="1" i="0" u="none" strike="noStrike" baseline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write_enb</a:t>
            </a:r>
            <a:r>
              <a:rPr lang="en-US" sz="1500" b="1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high. Write operation only takes place when FIFO is not full in order to avoid </a:t>
            </a:r>
            <a:r>
              <a:rPr lang="en-US" sz="1500" b="0" i="0" u="none" strike="noStrike" baseline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over_run</a:t>
            </a:r>
            <a:r>
              <a:rPr lang="en-US" sz="15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condition. </a:t>
            </a:r>
          </a:p>
        </p:txBody>
      </p:sp>
      <p:pic>
        <p:nvPicPr>
          <p:cNvPr id="11" name="Picture 10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ADF41B76-49DB-A8C6-A850-B1C23ED639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48" y="5037562"/>
            <a:ext cx="12192000" cy="151208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A6CA25C-FAD6-95C3-906F-AC91FC091E10}"/>
              </a:ext>
            </a:extLst>
          </p:cNvPr>
          <p:cNvSpPr txBox="1"/>
          <p:nvPr/>
        </p:nvSpPr>
        <p:spPr>
          <a:xfrm>
            <a:off x="1524000" y="3395193"/>
            <a:ext cx="616984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500" b="0" i="0" u="none" strike="noStrike" baseline="0" dirty="0" err="1">
                <a:solidFill>
                  <a:srgbClr val="0070C0"/>
                </a:solidFill>
                <a:latin typeface="Times New Roman" panose="02020603050405020304" pitchFamily="18" charset="0"/>
              </a:rPr>
              <a:t>Read_Operation</a:t>
            </a:r>
            <a:r>
              <a:rPr lang="en-US" sz="1500" b="0" i="0" u="none" strike="noStrike" baseline="0" dirty="0">
                <a:solidFill>
                  <a:srgbClr val="0070C0"/>
                </a:solidFill>
                <a:latin typeface="Times New Roman" panose="02020603050405020304" pitchFamily="18" charset="0"/>
              </a:rPr>
              <a:t>: </a:t>
            </a:r>
            <a:r>
              <a:rPr lang="en-US" sz="1500" b="1" i="0" u="none" strike="noStrike" baseline="0" dirty="0">
                <a:latin typeface="Times New Roman" panose="02020603050405020304" pitchFamily="18" charset="0"/>
              </a:rPr>
              <a:t>Data out </a:t>
            </a:r>
            <a:r>
              <a:rPr lang="en-US" sz="1500" b="0" i="0" u="none" strike="noStrike" baseline="0" dirty="0">
                <a:latin typeface="Times New Roman" panose="02020603050405020304" pitchFamily="18" charset="0"/>
              </a:rPr>
              <a:t>is driven to HIGH impedance state under 2 scenarios:  When the </a:t>
            </a:r>
            <a:r>
              <a:rPr lang="en-US" sz="1500" b="0" i="0" u="none" strike="noStrike" baseline="0" dirty="0" err="1">
                <a:latin typeface="Times New Roman" panose="02020603050405020304" pitchFamily="18" charset="0"/>
              </a:rPr>
              <a:t>fifo</a:t>
            </a:r>
            <a:r>
              <a:rPr lang="en-US" sz="1500" b="0" i="0" u="none" strike="noStrike" baseline="0" dirty="0">
                <a:latin typeface="Times New Roman" panose="02020603050405020304" pitchFamily="18" charset="0"/>
              </a:rPr>
              <a:t> m/m is read completely (</a:t>
            </a:r>
            <a:r>
              <a:rPr lang="en-US" sz="1500" b="0" i="0" u="none" strike="noStrike" baseline="0" dirty="0" err="1">
                <a:latin typeface="Times New Roman" panose="02020603050405020304" pitchFamily="18" charset="0"/>
              </a:rPr>
              <a:t>header+payload+parity</a:t>
            </a:r>
            <a:r>
              <a:rPr lang="en-US" sz="1500" b="0" i="0" u="none" strike="noStrike" baseline="0" dirty="0">
                <a:latin typeface="Times New Roman" panose="02020603050405020304" pitchFamily="18" charset="0"/>
              </a:rPr>
              <a:t>). </a:t>
            </a:r>
          </a:p>
          <a:p>
            <a:pPr algn="just"/>
            <a:r>
              <a:rPr lang="en-US" sz="1500" b="0" i="0" u="none" strike="noStrike" baseline="0" dirty="0">
                <a:latin typeface="Times New Roman" panose="02020603050405020304" pitchFamily="18" charset="0"/>
              </a:rPr>
              <a:t>Under the time out condition of the Router.  </a:t>
            </a:r>
            <a:r>
              <a:rPr lang="en-US" sz="1500" b="1" i="0" u="none" strike="noStrike" baseline="0" dirty="0">
                <a:latin typeface="Times New Roman" panose="02020603050405020304" pitchFamily="18" charset="0"/>
              </a:rPr>
              <a:t>Full- </a:t>
            </a:r>
            <a:r>
              <a:rPr lang="en-US" sz="1500" b="0" i="0" u="none" strike="noStrike" baseline="0" dirty="0">
                <a:latin typeface="Times New Roman" panose="02020603050405020304" pitchFamily="18" charset="0"/>
              </a:rPr>
              <a:t>FIFO status which indicates that all the locations inside FIFO have been written. </a:t>
            </a:r>
            <a:r>
              <a:rPr lang="en-US" sz="1500" b="1" i="0" u="none" strike="noStrike" baseline="0" dirty="0">
                <a:latin typeface="Times New Roman" panose="02020603050405020304" pitchFamily="18" charset="0"/>
              </a:rPr>
              <a:t>Empty- </a:t>
            </a:r>
            <a:r>
              <a:rPr lang="en-US" sz="1500" b="0" i="0" u="none" strike="noStrike" baseline="0" dirty="0">
                <a:latin typeface="Times New Roman" panose="02020603050405020304" pitchFamily="18" charset="0"/>
              </a:rPr>
              <a:t>FIFO status which indicates that all the locations of the FIFO have been read and made empty. Read and write operation can be done simultaneously.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A392F4E-2FF4-C27D-4C50-BA4A789A0E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7117" y="2227418"/>
            <a:ext cx="2842506" cy="275867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F659B5B-888E-4645-D238-082C4C1040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6973" y="147688"/>
            <a:ext cx="3360711" cy="1417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0486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1D39ECD8-0E3E-43C1-9E56-3604E9A15E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B592F0F-402B-4FF5-BC6B-00A024655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8EF0DA20-3B85-45BF-BA3A-BFB1E8447C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777C3F1-A465-43B3-85B0-DD54F9F152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1DB29FDA-E291-482E-AAF5-3E0C5C3214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00024A88-E45C-43D3-B94F-346AF518B1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7E12F0-895E-D9BE-D274-036619AE92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0565" y="982133"/>
            <a:ext cx="4292214" cy="1416720"/>
          </a:xfrm>
        </p:spPr>
        <p:txBody>
          <a:bodyPr>
            <a:normAutofit/>
          </a:bodyPr>
          <a:lstStyle/>
          <a:p>
            <a:r>
              <a:rPr lang="en-US" sz="4000" dirty="0"/>
              <a:t>Top Module</a:t>
            </a:r>
            <a:br>
              <a:rPr lang="en-US" sz="4000" dirty="0"/>
            </a:br>
            <a:r>
              <a:rPr lang="en-US" sz="4000" dirty="0"/>
              <a:t>Output Protocol: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FBD34B5-7777-4A8A-8ED2-97A4A3C273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39418" y="2400639"/>
            <a:ext cx="402336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Content Placeholder 8" descr="Graphical user interface&#10;&#10;Description automatically generated">
            <a:extLst>
              <a:ext uri="{FF2B5EF4-FFF2-40B4-BE49-F238E27FC236}">
                <a16:creationId xmlns:a16="http://schemas.microsoft.com/office/drawing/2014/main" id="{CF70E54F-F1F3-3D20-AEEB-25E9914FEF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505" y="3315707"/>
            <a:ext cx="10650208" cy="2643440"/>
          </a:xfr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018F8D27-BFDB-4BF9-A512-FF930275B4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55486" y="821175"/>
            <a:ext cx="2510350" cy="249453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17FBE44-B9F1-C876-F645-033E526AC5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09746" y="819389"/>
            <a:ext cx="6356090" cy="2494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9355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C88F1-CD63-FAB1-057F-A894B4ACE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818" y="623914"/>
            <a:ext cx="3040928" cy="516730"/>
          </a:xfrm>
        </p:spPr>
        <p:txBody>
          <a:bodyPr>
            <a:normAutofit fontScale="90000"/>
          </a:bodyPr>
          <a:lstStyle/>
          <a:p>
            <a:r>
              <a:rPr lang="en-US" dirty="0"/>
              <a:t>Top Module</a:t>
            </a:r>
          </a:p>
        </p:txBody>
      </p:sp>
      <p:pic>
        <p:nvPicPr>
          <p:cNvPr id="4" name="Picture 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E0D70688-6E43-72CE-DEC6-681D4317E53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35" b="-5"/>
          <a:stretch/>
        </p:blipFill>
        <p:spPr>
          <a:xfrm>
            <a:off x="8553256" y="546093"/>
            <a:ext cx="2510350" cy="1808001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018F1AF-15DB-1BBF-3FAE-6EE349800F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23E739C-A6A2-4ED1-84FC-7A51B1D73A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192" y="2354094"/>
            <a:ext cx="11183613" cy="4078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0662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C83F7-A2C3-BD98-96D1-55AB9C5FB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07B855-3727-7837-CCF4-0410B81364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en-US" sz="1800" b="0" i="0" u="none" strike="noStrike" baseline="0" dirty="0">
                <a:latin typeface="TimesNewRomanPSMT"/>
              </a:rPr>
              <a:t>[1] Priyanka </a:t>
            </a:r>
            <a:r>
              <a:rPr lang="en-US" sz="1800" b="0" i="0" u="none" strike="noStrike" baseline="0" dirty="0" err="1">
                <a:latin typeface="TimesNewRomanPSMT"/>
              </a:rPr>
              <a:t>Rakshe</a:t>
            </a:r>
            <a:r>
              <a:rPr lang="en-US" sz="1800" b="0" i="0" u="none" strike="noStrike" baseline="0" dirty="0">
                <a:latin typeface="TimesNewRomanPSMT"/>
              </a:rPr>
              <a:t> and Pankaj Prajapati," "Router1x3 Protocol design with Virtual cut through Mechanism for Network on Chip (</a:t>
            </a:r>
            <a:r>
              <a:rPr lang="en-US" sz="1800" b="0" i="0" u="none" strike="noStrike" baseline="0" dirty="0" err="1">
                <a:latin typeface="TimesNewRomanPSMT"/>
              </a:rPr>
              <a:t>NoC</a:t>
            </a:r>
            <a:r>
              <a:rPr lang="en-US" sz="1800" b="0" i="0" u="none" strike="noStrike" baseline="0" dirty="0">
                <a:latin typeface="TimesNewRomanPSMT"/>
              </a:rPr>
              <a:t>)", Journal of Emerging Technologies and Innovative Research</a:t>
            </a:r>
          </a:p>
          <a:p>
            <a:pPr algn="l"/>
            <a:r>
              <a:rPr lang="en-US" sz="1800" b="0" i="0" u="none" strike="noStrike" baseline="0" dirty="0">
                <a:latin typeface="TimesNewRomanPSMT"/>
              </a:rPr>
              <a:t>[2] Ramya. C.B, </a:t>
            </a:r>
            <a:r>
              <a:rPr lang="en-US" sz="1800" b="0" i="0" u="none" strike="noStrike" baseline="0" dirty="0" err="1">
                <a:latin typeface="TimesNewRomanPSMT"/>
              </a:rPr>
              <a:t>Chethan</a:t>
            </a:r>
            <a:r>
              <a:rPr lang="en-US" sz="1800" b="0" i="0" u="none" strike="noStrike" baseline="0" dirty="0">
                <a:latin typeface="TimesNewRomanPSMT"/>
              </a:rPr>
              <a:t>. C.M, Praveen. S.G, </a:t>
            </a:r>
            <a:r>
              <a:rPr lang="en-US" sz="1800" b="0" i="0" u="none" strike="noStrike" baseline="0" dirty="0" err="1">
                <a:latin typeface="TimesNewRomanPSMT"/>
              </a:rPr>
              <a:t>Rakshith</a:t>
            </a:r>
            <a:r>
              <a:rPr lang="en-US" sz="1800" b="0" i="0" u="none" strike="noStrike" baseline="0" dirty="0">
                <a:latin typeface="TimesNewRomanPSMT"/>
              </a:rPr>
              <a:t> S, "Design and Implementation of Spartan 6 Series FPGA Board and Application of PID Controller for Robots", International Journal of Recent Advances in Engineering &amp; Technology (IJRAET) Volume-3, Issue -5, 2015\</a:t>
            </a:r>
          </a:p>
          <a:p>
            <a:pPr algn="l"/>
            <a:r>
              <a:rPr lang="en-US" sz="1800" dirty="0">
                <a:latin typeface="TimesNewRomanPSMT"/>
              </a:rPr>
              <a:t>[3] </a:t>
            </a:r>
            <a:r>
              <a:rPr lang="en-US" sz="180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Router 1X3 – RTL Design </a:t>
            </a:r>
          </a:p>
          <a:p>
            <a:pPr algn="l"/>
            <a:r>
              <a:rPr lang="en-US" sz="1800" dirty="0">
                <a:solidFill>
                  <a:srgbClr val="000000"/>
                </a:solidFill>
                <a:latin typeface="Times New Roman" panose="02020603050405020304" pitchFamily="18" charset="0"/>
              </a:rPr>
              <a:t>[4] </a:t>
            </a:r>
            <a:r>
              <a:rPr lang="en-US" sz="1800" dirty="0">
                <a:solidFill>
                  <a:srgbClr val="000000"/>
                </a:solidFill>
                <a:latin typeface="Times New Roman" panose="02020603050405020304" pitchFamily="18" charset="0"/>
                <a:hlinkClick r:id="rId2"/>
              </a:rPr>
              <a:t>https://www.khanacademy.org/computing/computers-and-internet</a:t>
            </a:r>
            <a:endParaRPr lang="en-US" sz="180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algn="l"/>
            <a:r>
              <a:rPr lang="en-US" sz="180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[5] </a:t>
            </a:r>
            <a:r>
              <a:rPr lang="en-US" sz="1800" dirty="0">
                <a:solidFill>
                  <a:srgbClr val="000000"/>
                </a:solidFill>
                <a:latin typeface="Times New Roman" panose="02020603050405020304" pitchFamily="18" charset="0"/>
              </a:rPr>
              <a:t>N</a:t>
            </a:r>
            <a:r>
              <a:rPr lang="en-US" sz="180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eso Academy: https://www.youtube.com/watch?v=xwaqSZHK8eM</a:t>
            </a:r>
            <a:endParaRPr lang="en-US" sz="1800" i="0" u="none" strike="noStrike" baseline="0" dirty="0">
              <a:latin typeface="TimesNewRomanPSMT"/>
            </a:endParaRPr>
          </a:p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12163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erial view of a highway near the ocean">
            <a:extLst>
              <a:ext uri="{FF2B5EF4-FFF2-40B4-BE49-F238E27FC236}">
                <a16:creationId xmlns:a16="http://schemas.microsoft.com/office/drawing/2014/main" id="{3AC58449-4923-097D-C170-01AB395327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t="11833" b="1316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4F10C4FF-F501-C054-90F0-31BCC5D586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3688205"/>
            <a:ext cx="8731683" cy="116046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200" dirty="0">
                <a:solidFill>
                  <a:srgbClr val="FFFFFF"/>
                </a:soli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164254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EB8E3BF-F464-4900-8994-851061A9AD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Top view of cubes connected with black lines">
            <a:extLst>
              <a:ext uri="{FF2B5EF4-FFF2-40B4-BE49-F238E27FC236}">
                <a16:creationId xmlns:a16="http://schemas.microsoft.com/office/drawing/2014/main" id="{E5C78F34-7765-C6A6-40E7-DAEACA2B628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14732" b="1026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D3ABA2E-A1C5-BE38-E541-556F3585A4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Introduction: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E0602D6-3A81-42F8-AE67-1BAAFC967C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2421466"/>
            <a:ext cx="9144000" cy="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0382FA-0BD1-C197-8565-4170779B31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2556932"/>
            <a:ext cx="9601196" cy="3318936"/>
          </a:xfrm>
        </p:spPr>
        <p:txBody>
          <a:bodyPr>
            <a:normAutofit/>
          </a:bodyPr>
          <a:lstStyle/>
          <a:p>
            <a:pPr algn="just"/>
            <a:r>
              <a:rPr lang="en-US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Routing is the act of transporting a data packet from its origin to its destination, allowing messages to move from one computer to another and finally reach the destination system. A router is a networking device that transmits data packets from one computer network to another. It is linked to two or more data lines from several networks (as opposed to a network switch, which connects data lines from one single network).</a:t>
            </a:r>
          </a:p>
        </p:txBody>
      </p:sp>
    </p:spTree>
    <p:extLst>
      <p:ext uri="{BB962C8B-B14F-4D97-AF65-F5344CB8AC3E}">
        <p14:creationId xmlns:p14="http://schemas.microsoft.com/office/powerpoint/2010/main" val="2210523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5EB8E3BF-F464-4900-8994-851061A9AD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Electronic circuit board">
            <a:extLst>
              <a:ext uri="{FF2B5EF4-FFF2-40B4-BE49-F238E27FC236}">
                <a16:creationId xmlns:a16="http://schemas.microsoft.com/office/drawing/2014/main" id="{70318BBC-E54B-A23F-C718-5D4996DE4CE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5000"/>
          </a:blip>
          <a:srcRect t="15730"/>
          <a:stretch/>
        </p:blipFill>
        <p:spPr>
          <a:xfrm>
            <a:off x="20" y="-87539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A5AEDE-D219-F2A2-2277-2D1FA0DCBC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Cisco Packet Tracer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E0602D6-3A81-42F8-AE67-1BAAFC967C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2421466"/>
            <a:ext cx="9144000" cy="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WhatsApp Video 2022-12-04 at 11.53.58 PM">
            <a:hlinkClick r:id="" action="ppaction://media"/>
            <a:extLst>
              <a:ext uri="{FF2B5EF4-FFF2-40B4-BE49-F238E27FC236}">
                <a16:creationId xmlns:a16="http://schemas.microsoft.com/office/drawing/2014/main" id="{602EBCB5-5F28-CCA6-B070-481FEC1A6151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219450" y="2557463"/>
            <a:ext cx="5751513" cy="3317875"/>
          </a:xfrm>
        </p:spPr>
      </p:pic>
    </p:spTree>
    <p:extLst>
      <p:ext uri="{BB962C8B-B14F-4D97-AF65-F5344CB8AC3E}">
        <p14:creationId xmlns:p14="http://schemas.microsoft.com/office/powerpoint/2010/main" val="38034831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471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A1A79037-FD5B-C03D-FB89-A946245AB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FSM: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4014AEB-6E50-6F7D-2FC3-6D615806B5D3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784698" y="2654086"/>
            <a:ext cx="10622604" cy="359531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2B8235F-9D78-5A18-9F7D-FE8961103B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5836" y="693440"/>
            <a:ext cx="6252737" cy="2050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3366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Group 63">
            <a:extLst>
              <a:ext uri="{FF2B5EF4-FFF2-40B4-BE49-F238E27FC236}">
                <a16:creationId xmlns:a16="http://schemas.microsoft.com/office/drawing/2014/main" id="{C617B5E7-82EF-4F98-88F9-C0D5A5E823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EDA38C96-883D-497B-8F5D-D7E435243D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DB488A02-ECF8-47A5-806C-8CDF9935E6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40566D3B-3450-407D-9C9E-622BF0D978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04FE625F-F961-4FE5-95C8-0AE28A5D55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F54A39E9-7329-429E-AA37-5988745878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72" name="Rectangle 71">
            <a:extLst>
              <a:ext uri="{FF2B5EF4-FFF2-40B4-BE49-F238E27FC236}">
                <a16:creationId xmlns:a16="http://schemas.microsoft.com/office/drawing/2014/main" id="{1D39ECD8-0E3E-43C1-9E56-3604E9A15E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1B592F0F-402B-4FF5-BC6B-00A024655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8EF0DA20-3B85-45BF-BA3A-BFB1E8447C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8777C3F1-A465-43B3-85B0-DD54F9F152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1DB29FDA-E291-482E-AAF5-3E0C5C3214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78" name="Picture 77">
              <a:extLst>
                <a:ext uri="{FF2B5EF4-FFF2-40B4-BE49-F238E27FC236}">
                  <a16:creationId xmlns:a16="http://schemas.microsoft.com/office/drawing/2014/main" id="{00024A88-E45C-43D3-B94F-346AF518B1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AE8BC74-6AC9-C2BB-8D95-E8F559C73F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9516" y="661039"/>
            <a:ext cx="3655960" cy="62985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1800" dirty="0">
                <a:solidFill>
                  <a:schemeClr val="accent1">
                    <a:lumMod val="75000"/>
                  </a:schemeClr>
                </a:solidFill>
              </a:rPr>
              <a:t>State1: Decode address</a:t>
            </a:r>
          </a:p>
        </p:txBody>
      </p: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DFBD34B5-7777-4A8A-8ED2-97A4A3C273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39418" y="2400639"/>
            <a:ext cx="402336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C0BA39-81CB-9326-EB55-9E67CA5DEE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69516" y="3315706"/>
            <a:ext cx="4567427" cy="331893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800" b="0" i="0" u="none" strike="noStrike" baseline="0" dirty="0"/>
              <a:t>FSM is the monitoring and controlling unit of the router architecture.</a:t>
            </a:r>
          </a:p>
          <a:p>
            <a:r>
              <a:rPr lang="en-US" sz="1800" dirty="0"/>
              <a:t>State1</a:t>
            </a:r>
            <a:r>
              <a:rPr lang="en-US" sz="1800"/>
              <a:t>: Decode_Address </a:t>
            </a:r>
            <a:r>
              <a:rPr lang="en-US" sz="1800" dirty="0"/>
              <a:t>-&gt; initial reset state</a:t>
            </a:r>
            <a:endParaRPr lang="en-US" sz="1800" b="0" i="0" u="none" strike="noStrike" baseline="0" dirty="0"/>
          </a:p>
          <a:p>
            <a:pPr marL="0" indent="0"/>
            <a:r>
              <a:rPr lang="en-US" sz="1800" b="0" i="0" u="none" strike="noStrike" baseline="0" dirty="0"/>
              <a:t>	</a:t>
            </a:r>
            <a:r>
              <a:rPr lang="en-US" sz="1800" b="0" i="0" u="none" strike="noStrike" baseline="0"/>
              <a:t>Signal </a:t>
            </a:r>
            <a:r>
              <a:rPr lang="en-US" sz="1800" b="1" i="0" u="none" strike="noStrike" baseline="0"/>
              <a:t>detect_add </a:t>
            </a:r>
            <a:r>
              <a:rPr lang="en-US" sz="1800" b="0" i="0" u="none" strike="noStrike" baseline="0" dirty="0"/>
              <a:t>is asserted in this state which is used to detect an incoming packet. It is also used to latch the first byte as a header byte. </a:t>
            </a:r>
          </a:p>
          <a:p>
            <a:endParaRPr lang="en-US" sz="1800" dirty="0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018F8D27-BFDB-4BF9-A512-FF930275B4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55486" y="821175"/>
            <a:ext cx="2510350" cy="249453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66055D-920B-765C-A8AA-7276D0DF45B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6203" r="3" b="1571"/>
          <a:stretch/>
        </p:blipFill>
        <p:spPr>
          <a:xfrm>
            <a:off x="6093448" y="3453833"/>
            <a:ext cx="5264080" cy="247883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064E928-8E6D-5F0B-74B7-C3A0AEDD8D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48267" y="700390"/>
            <a:ext cx="5448990" cy="268437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0178906-764D-18D3-74B5-08ADB32FDE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8725" y="1278582"/>
            <a:ext cx="5239415" cy="1766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368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94AB78A-0C0A-B752-412A-047101F7D4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5400" y="646871"/>
            <a:ext cx="4718304" cy="576262"/>
          </a:xfrm>
        </p:spPr>
        <p:txBody>
          <a:bodyPr/>
          <a:lstStyle/>
          <a:p>
            <a:r>
              <a:rPr lang="en-US" dirty="0"/>
              <a:t>State 3: </a:t>
            </a:r>
            <a:r>
              <a:rPr lang="en-US" dirty="0" err="1"/>
              <a:t>Load_data</a:t>
            </a:r>
            <a:r>
              <a:rPr lang="en-US" dirty="0"/>
              <a:t> and first data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BA28989-EEF0-8507-39B9-88CB7A7EA6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95400" y="2427489"/>
            <a:ext cx="4718304" cy="2632605"/>
          </a:xfrm>
        </p:spPr>
        <p:txBody>
          <a:bodyPr>
            <a:normAutofit/>
          </a:bodyPr>
          <a:lstStyle/>
          <a:p>
            <a:pPr algn="just"/>
            <a:r>
              <a:rPr lang="en-US" sz="1300" dirty="0">
                <a:solidFill>
                  <a:srgbClr val="000000"/>
                </a:solidFill>
                <a:latin typeface="Times New Roman" panose="02020603050405020304" pitchFamily="18" charset="0"/>
              </a:rPr>
              <a:t>T</a:t>
            </a:r>
            <a:r>
              <a:rPr lang="en-US" sz="13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he first data byte to the FIFO. Signal busy is also asserted in this state so that header byte that is already latched doesn’t update to a new value for the current packet. </a:t>
            </a:r>
          </a:p>
          <a:p>
            <a:pPr algn="just"/>
            <a:r>
              <a:rPr lang="en-US" sz="13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This state is changed to LAOD_DATA state unconditionally in the next clock cycle. </a:t>
            </a:r>
          </a:p>
          <a:p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66A538A-4066-87E6-2BD6-44A73F5CD31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33111" y="646871"/>
            <a:ext cx="4718304" cy="576262"/>
          </a:xfrm>
        </p:spPr>
        <p:txBody>
          <a:bodyPr/>
          <a:lstStyle/>
          <a:p>
            <a:r>
              <a:rPr lang="en-US" dirty="0"/>
              <a:t>State2: </a:t>
            </a:r>
            <a:r>
              <a:rPr lang="en-US" dirty="0" err="1"/>
              <a:t>Wait_till_empty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8D4AD1B-F087-7480-86A7-220E07B862C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8294" y="2427489"/>
            <a:ext cx="4718304" cy="2632605"/>
          </a:xfrm>
        </p:spPr>
        <p:txBody>
          <a:bodyPr>
            <a:normAutofit/>
          </a:bodyPr>
          <a:lstStyle/>
          <a:p>
            <a:pPr algn="just"/>
            <a:r>
              <a:rPr lang="en-US" sz="13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Signal busy is de asserted in this state, so that ROUTER can receive the new data from input source every clock cycle, </a:t>
            </a:r>
          </a:p>
          <a:p>
            <a:pPr algn="just"/>
            <a:r>
              <a:rPr lang="en-US" sz="13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Signal </a:t>
            </a:r>
            <a:r>
              <a:rPr lang="en-US" sz="13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write_enb_reg</a:t>
            </a:r>
            <a:r>
              <a:rPr lang="en-US" sz="13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is asserted in this state in order to write the Packet information (</a:t>
            </a:r>
            <a:r>
              <a:rPr lang="en-US" sz="13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Header+Payload+Parity</a:t>
            </a:r>
            <a:r>
              <a:rPr lang="en-US" sz="13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) to the selected FIFO. </a:t>
            </a:r>
          </a:p>
          <a:p>
            <a:pPr algn="just"/>
            <a:r>
              <a:rPr lang="en-US" sz="13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This state transits to LAOD_PARITY state when </a:t>
            </a:r>
            <a:r>
              <a:rPr lang="en-US" sz="13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pkt_valid</a:t>
            </a:r>
            <a:r>
              <a:rPr lang="en-US" sz="13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goes low and to FIFO_FULL_STATE when FIFO is full. </a:t>
            </a:r>
          </a:p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4955993-5EAC-6300-13B9-A2F7D47B5C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8870" y="3743791"/>
            <a:ext cx="4191363" cy="69348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FF15370-883D-A49D-0684-388E56ED56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3705" y="4115060"/>
            <a:ext cx="4407710" cy="194637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B635268-9152-E538-973C-32E98DCDB6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1132" y="4437271"/>
            <a:ext cx="3987164" cy="177385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2DDAA01-F01E-7D80-62E3-AF26827B849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6343"/>
          <a:stretch/>
        </p:blipFill>
        <p:spPr>
          <a:xfrm>
            <a:off x="7144908" y="1246274"/>
            <a:ext cx="2785075" cy="115807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0D465E5-E49B-DDBC-CC45-3F2C7178BC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63708" y="1158347"/>
            <a:ext cx="4718304" cy="1207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0767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8D07AD-15F7-D85B-CBF5-F9C2ABC1D2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5399" y="556356"/>
            <a:ext cx="4718304" cy="576262"/>
          </a:xfrm>
        </p:spPr>
        <p:txBody>
          <a:bodyPr/>
          <a:lstStyle/>
          <a:p>
            <a:r>
              <a:rPr lang="en-US" sz="1800" dirty="0"/>
              <a:t>State4&amp;8: Load parity, check parity error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CBA52C-C251-C749-8A85-C105FCF62E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95400" y="2506134"/>
            <a:ext cx="4718304" cy="3369734"/>
          </a:xfrm>
        </p:spPr>
        <p:txBody>
          <a:bodyPr/>
          <a:lstStyle/>
          <a:p>
            <a:pPr algn="just"/>
            <a:r>
              <a:rPr lang="en-US" sz="13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In this state the last byte is latched which is the parity byte.  It goes unconditionally to the state CHECK_PARITY_ERROR. </a:t>
            </a:r>
          </a:p>
          <a:p>
            <a:pPr algn="just"/>
            <a:r>
              <a:rPr lang="en-US" sz="13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Signal busy is asserted so that ROUTER </a:t>
            </a:r>
            <a:r>
              <a:rPr lang="en-US" sz="13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doesn‟t</a:t>
            </a:r>
            <a:r>
              <a:rPr lang="en-US" sz="13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accepts any new data. </a:t>
            </a:r>
            <a:r>
              <a:rPr lang="en-US" sz="13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write_enb_reg</a:t>
            </a:r>
            <a:r>
              <a:rPr lang="en-US" sz="13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is made high for latching the parity byte to FIFO. </a:t>
            </a:r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8AE30F-9C0A-CA92-D31A-19CF6E7F1CC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8297" y="556356"/>
            <a:ext cx="4718304" cy="576262"/>
          </a:xfrm>
        </p:spPr>
        <p:txBody>
          <a:bodyPr/>
          <a:lstStyle/>
          <a:p>
            <a:r>
              <a:rPr lang="en-US" sz="1800" dirty="0"/>
              <a:t>State5: FIFO full state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4DCEA59-D13A-2E07-97D2-EEAD0801238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80670" y="2506134"/>
            <a:ext cx="4718304" cy="3369734"/>
          </a:xfrm>
        </p:spPr>
        <p:txBody>
          <a:bodyPr/>
          <a:lstStyle/>
          <a:p>
            <a:r>
              <a:rPr lang="en-US" sz="13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Busy signal is made high and </a:t>
            </a:r>
            <a:r>
              <a:rPr lang="en-US" sz="13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write_enb_reg</a:t>
            </a:r>
            <a:r>
              <a:rPr lang="en-US" sz="13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signal is made low. </a:t>
            </a:r>
          </a:p>
          <a:p>
            <a:r>
              <a:rPr lang="en-US" sz="13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Signal </a:t>
            </a:r>
            <a:r>
              <a:rPr lang="en-US" sz="13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full_state</a:t>
            </a:r>
            <a:r>
              <a:rPr lang="en-US" sz="13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is asserted which detects the FIFO full state. </a:t>
            </a:r>
          </a:p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6ACB78D-B7F0-9999-885B-62E68BF1A4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5644" y="3883213"/>
            <a:ext cx="3642676" cy="115834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A904510-5568-D20A-D6CF-7169A5D32F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8904" y="3883213"/>
            <a:ext cx="3871295" cy="195851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57A9C28-9234-09F2-DA79-1C6113384C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3641" y="1132618"/>
            <a:ext cx="5160500" cy="119580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BDDBC6D-AD86-1E39-B40C-C9BB0962DD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8171" y="1052588"/>
            <a:ext cx="5160501" cy="1275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3362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8D07AD-15F7-D85B-CBF5-F9C2ABC1D2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58870" y="1744133"/>
            <a:ext cx="4718304" cy="576262"/>
          </a:xfrm>
        </p:spPr>
        <p:txBody>
          <a:bodyPr/>
          <a:lstStyle/>
          <a:p>
            <a:r>
              <a:rPr lang="en-US" sz="2000" dirty="0"/>
              <a:t>Load after full state: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CBA52C-C251-C749-8A85-C105FCF62E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95400" y="2506134"/>
            <a:ext cx="4718304" cy="3369734"/>
          </a:xfrm>
        </p:spPr>
        <p:txBody>
          <a:bodyPr>
            <a:normAutofit/>
          </a:bodyPr>
          <a:lstStyle/>
          <a:p>
            <a:pPr algn="just"/>
            <a:r>
              <a:rPr lang="en-US" sz="13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13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 data after FIFO_FULL_STATE.  Signal busy &amp; </a:t>
            </a:r>
            <a:r>
              <a:rPr lang="en-US" sz="13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write_enb_reg</a:t>
            </a:r>
            <a:r>
              <a:rPr lang="en-US" sz="13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 asserted.  It checks for </a:t>
            </a:r>
            <a:r>
              <a:rPr lang="en-US" sz="13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parity_done</a:t>
            </a:r>
            <a:r>
              <a:rPr lang="en-US" sz="13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signal and if it is high, shows that LOAD_PARITY state has been detected and it goes to the state DECODE_ADDRESS.  </a:t>
            </a:r>
          </a:p>
          <a:p>
            <a:pPr algn="just"/>
            <a:r>
              <a:rPr lang="en-US" sz="13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 </a:t>
            </a:r>
            <a:r>
              <a:rPr lang="en-US" sz="13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low_packet_valid</a:t>
            </a:r>
            <a:r>
              <a:rPr lang="en-US" sz="13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 high it goes to LOAD_PARITY state otherwise it goes back to the LOAD_DATA state. </a:t>
            </a:r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C9BD252-6FFA-8261-3CB2-EFEFD2CE72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8870" y="3930977"/>
            <a:ext cx="4191363" cy="226243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8918767-C3EF-58AE-61D3-F7052E7AF8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6085" y="856034"/>
            <a:ext cx="6441388" cy="146436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19E8B87-F873-DD73-8414-ACCAA4FF1A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8658" y="2551499"/>
            <a:ext cx="3177815" cy="3641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0859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787A7D5-9516-9506-A3AA-9D2EB2516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567" y="661481"/>
            <a:ext cx="1379665" cy="515928"/>
          </a:xfrm>
        </p:spPr>
        <p:txBody>
          <a:bodyPr>
            <a:normAutofit fontScale="90000"/>
          </a:bodyPr>
          <a:lstStyle/>
          <a:p>
            <a:r>
              <a:rPr lang="en-US" dirty="0"/>
              <a:t>FSM</a:t>
            </a:r>
          </a:p>
        </p:txBody>
      </p:sp>
      <p:pic>
        <p:nvPicPr>
          <p:cNvPr id="3" name="Content Placeholder 2" descr="Graphical user interface&#10;&#10;Description automatically generated">
            <a:extLst>
              <a:ext uri="{FF2B5EF4-FFF2-40B4-BE49-F238E27FC236}">
                <a16:creationId xmlns:a16="http://schemas.microsoft.com/office/drawing/2014/main" id="{532B3369-3004-1BB0-12DB-FF1ACC0F8B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823" y="1177409"/>
            <a:ext cx="7419227" cy="5019110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DFF5546-A94D-2126-259D-5ABE186C3C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2049" y="1177408"/>
            <a:ext cx="3444383" cy="5019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84631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1223</TotalTime>
  <Words>1025</Words>
  <Application>Microsoft Office PowerPoint</Application>
  <PresentationFormat>Widescreen</PresentationFormat>
  <Paragraphs>57</Paragraphs>
  <Slides>16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Garamond</vt:lpstr>
      <vt:lpstr>Times New Roman</vt:lpstr>
      <vt:lpstr>TimesNewRomanPSMT</vt:lpstr>
      <vt:lpstr>Organic</vt:lpstr>
      <vt:lpstr>Router Design</vt:lpstr>
      <vt:lpstr>Introduction:</vt:lpstr>
      <vt:lpstr>Cisco Packet Tracer</vt:lpstr>
      <vt:lpstr>FSM:</vt:lpstr>
      <vt:lpstr>State1: Decode address</vt:lpstr>
      <vt:lpstr>PowerPoint Presentation</vt:lpstr>
      <vt:lpstr>PowerPoint Presentation</vt:lpstr>
      <vt:lpstr>PowerPoint Presentation</vt:lpstr>
      <vt:lpstr>FSM</vt:lpstr>
      <vt:lpstr>REGISTER</vt:lpstr>
      <vt:lpstr>SYNCHRONIZER</vt:lpstr>
      <vt:lpstr>FIFO Block:</vt:lpstr>
      <vt:lpstr>Top Module Output Protocol:</vt:lpstr>
      <vt:lpstr>Top Module</vt:lpstr>
      <vt:lpstr>References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526L Lab1 - feedback</dc:title>
  <dc:creator>gary burke</dc:creator>
  <cp:lastModifiedBy>Kumar Guntaka</cp:lastModifiedBy>
  <cp:revision>202</cp:revision>
  <dcterms:created xsi:type="dcterms:W3CDTF">2022-09-08T17:20:00Z</dcterms:created>
  <dcterms:modified xsi:type="dcterms:W3CDTF">2022-12-06T04:21:29Z</dcterms:modified>
</cp:coreProperties>
</file>